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7"/>
  </p:notesMasterIdLst>
  <p:handoutMasterIdLst>
    <p:handoutMasterId r:id="rId57"/>
  </p:handoutMasterIdLst>
  <p:sldIdLst>
    <p:sldId id="381" r:id="rId4"/>
    <p:sldId id="561" r:id="rId5"/>
    <p:sldId id="1360" r:id="rId6"/>
    <p:sldId id="1179" r:id="rId8"/>
    <p:sldId id="1315" r:id="rId9"/>
    <p:sldId id="1361" r:id="rId10"/>
    <p:sldId id="1362" r:id="rId11"/>
    <p:sldId id="1363" r:id="rId12"/>
    <p:sldId id="1204" r:id="rId13"/>
    <p:sldId id="1316" r:id="rId14"/>
    <p:sldId id="1317" r:id="rId15"/>
    <p:sldId id="1318" r:id="rId16"/>
    <p:sldId id="1319" r:id="rId17"/>
    <p:sldId id="1320" r:id="rId18"/>
    <p:sldId id="1321" r:id="rId19"/>
    <p:sldId id="1081" r:id="rId20"/>
    <p:sldId id="1256" r:id="rId21"/>
    <p:sldId id="1257" r:id="rId22"/>
    <p:sldId id="1258" r:id="rId23"/>
    <p:sldId id="1259" r:id="rId24"/>
    <p:sldId id="1260" r:id="rId25"/>
    <p:sldId id="1261" r:id="rId26"/>
    <p:sldId id="1262" r:id="rId27"/>
    <p:sldId id="1263" r:id="rId28"/>
    <p:sldId id="1266" r:id="rId29"/>
    <p:sldId id="1267" r:id="rId30"/>
    <p:sldId id="1278" r:id="rId31"/>
    <p:sldId id="1279" r:id="rId32"/>
    <p:sldId id="1268" r:id="rId33"/>
    <p:sldId id="1269" r:id="rId34"/>
    <p:sldId id="1270" r:id="rId35"/>
    <p:sldId id="1271" r:id="rId36"/>
    <p:sldId id="1272" r:id="rId37"/>
    <p:sldId id="1273" r:id="rId38"/>
    <p:sldId id="1274" r:id="rId39"/>
    <p:sldId id="1277" r:id="rId40"/>
    <p:sldId id="1088" r:id="rId41"/>
    <p:sldId id="1232" r:id="rId42"/>
    <p:sldId id="1307" r:id="rId43"/>
    <p:sldId id="1308" r:id="rId44"/>
    <p:sldId id="750" r:id="rId45"/>
    <p:sldId id="1309" r:id="rId46"/>
    <p:sldId id="1244" r:id="rId47"/>
    <p:sldId id="1082" r:id="rId48"/>
    <p:sldId id="1233" r:id="rId49"/>
    <p:sldId id="751" r:id="rId50"/>
    <p:sldId id="752" r:id="rId51"/>
    <p:sldId id="753" r:id="rId52"/>
    <p:sldId id="754" r:id="rId53"/>
    <p:sldId id="756" r:id="rId54"/>
    <p:sldId id="757" r:id="rId55"/>
    <p:sldId id="758" r:id="rId56"/>
  </p:sldIdLst>
  <p:sldSz cx="12192000" cy="6858000"/>
  <p:notesSz cx="6858000" cy="9144000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53"/>
        <p:guide pos="3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2" Type="http://schemas.openxmlformats.org/officeDocument/2006/relationships/tags" Target="tags/tag121.xml"/><Relationship Id="rId61" Type="http://schemas.openxmlformats.org/officeDocument/2006/relationships/commentAuthors" Target="commentAuthors.xml"/><Relationship Id="rId60" Type="http://schemas.openxmlformats.org/officeDocument/2006/relationships/tableStyles" Target="tableStyles.xml"/><Relationship Id="rId6" Type="http://schemas.openxmlformats.org/officeDocument/2006/relationships/slide" Target="slides/slide3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D3C25-840A-47C3-84D9-F8EC6E7B6995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4E9A81-392C-4698-A005-9644955AD9C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.sv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.xml"/><Relationship Id="rId3" Type="http://schemas.openxmlformats.org/officeDocument/2006/relationships/hyperlink" Target="file:///E:\android-sdk-windows\docs\reference\android\view\View.html" TargetMode="Externa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42.xml"/><Relationship Id="rId6" Type="http://schemas.openxmlformats.org/officeDocument/2006/relationships/hyperlink" Target="file:///E:\android-sdk-windows\docs\reference\android\graphics\Shader.html" TargetMode="External"/><Relationship Id="rId5" Type="http://schemas.openxmlformats.org/officeDocument/2006/relationships/hyperlink" Target="file:///E:\android-sdk-windows\docs\reference\android\graphics\PathEffect.html" TargetMode="External"/><Relationship Id="rId4" Type="http://schemas.openxmlformats.org/officeDocument/2006/relationships/hyperlink" Target="file:///E:\android-sdk-windows\docs\reference\android\graphics\Paint.html" TargetMode="Externa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hyperlink" Target="file:///E:\android-sdk-windows\docs\reference\android\graphics\Paint.Join.html" TargetMode="External"/><Relationship Id="rId7" Type="http://schemas.openxmlformats.org/officeDocument/2006/relationships/hyperlink" Target="file:///E:\android-sdk-windows\docs\reference\android\graphics\Paint.Cap.html" TargetMode="External"/><Relationship Id="rId6" Type="http://schemas.openxmlformats.org/officeDocument/2006/relationships/hyperlink" Target="file:///E:\android-sdk-windows\docs\reference\android\graphics\Paint.Align.html" TargetMode="External"/><Relationship Id="rId5" Type="http://schemas.openxmlformats.org/officeDocument/2006/relationships/hyperlink" Target="file:///E:\android-sdk-windows\docs\reference\android\graphics\Paint.Style.html" TargetMode="External"/><Relationship Id="rId4" Type="http://schemas.openxmlformats.org/officeDocument/2006/relationships/hyperlink" Target="file:///E:\android-sdk-windows\docs\reference\android\graphics\Paint.html" TargetMode="Externa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0.xml"/><Relationship Id="rId3" Type="http://schemas.openxmlformats.org/officeDocument/2006/relationships/image" Target="../media/image26.png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4.xml"/><Relationship Id="rId3" Type="http://schemas.openxmlformats.org/officeDocument/2006/relationships/image" Target="../media/image27.pn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8.xml"/><Relationship Id="rId3" Type="http://schemas.openxmlformats.org/officeDocument/2006/relationships/image" Target="../media/image28.png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1.xml"/><Relationship Id="rId3" Type="http://schemas.openxmlformats.org/officeDocument/2006/relationships/image" Target="../media/image29.png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4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7.xml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Relationship Id="rId3" Type="http://schemas.openxmlformats.org/officeDocument/2006/relationships/image" Target="../media/image32.png"/><Relationship Id="rId2" Type="http://schemas.openxmlformats.org/officeDocument/2006/relationships/tags" Target="../tags/tag66.xml"/><Relationship Id="rId10" Type="http://schemas.openxmlformats.org/officeDocument/2006/relationships/notesSlide" Target="../notesSlides/notesSlide17.xml"/><Relationship Id="rId1" Type="http://schemas.openxmlformats.org/officeDocument/2006/relationships/tags" Target="../tags/tag6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1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4.xml"/><Relationship Id="rId4" Type="http://schemas.openxmlformats.org/officeDocument/2006/relationships/image" Target="../media/image39.jpeg"/><Relationship Id="rId3" Type="http://schemas.openxmlformats.org/officeDocument/2006/relationships/image" Target="../media/image38.jpeg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image" Target="../media/image40.png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80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tags" Target="../tags/tag8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tags" Target="../tags/tag9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tags" Target="../tags/tag8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tags" Target="../tags/tag85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1" Type="http://schemas.openxmlformats.org/officeDocument/2006/relationships/notesSlide" Target="../notesSlides/notesSlide2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tags" Target="../tags/tag102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1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59131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头条炫酷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ViewPager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指示器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80100" y="2470150"/>
            <a:ext cx="283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--</a:t>
            </a:r>
            <a:r>
              <a:rPr lang="zh-CN" altLang="en-US">
                <a:solidFill>
                  <a:srgbClr val="FF0000"/>
                </a:solidFill>
              </a:rPr>
              <a:t>自定义控件玩转</a:t>
            </a:r>
            <a:r>
              <a:rPr lang="zh-CN" altLang="en-US">
                <a:solidFill>
                  <a:srgbClr val="FF0000"/>
                </a:solidFill>
              </a:rPr>
              <a:t>字体变色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  <a:sym typeface="+mn-ea"/>
              </a:rPr>
              <a:t>MeasureSpec 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  <a:sym typeface="+mn-ea"/>
              </a:rPr>
              <a:t>是什么？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文本框 1"/>
          <p:cNvSpPr txBox="1"/>
          <p:nvPr/>
        </p:nvSpPr>
        <p:spPr>
          <a:xfrm>
            <a:off x="4316730" y="2442210"/>
            <a:ext cx="3893820" cy="922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l"/>
            <a:r>
              <a:rPr lang="zh-CN" altLang="en-US"/>
              <a:t>android:layout_width="match_parent"</a:t>
            </a:r>
            <a:endParaRPr lang="zh-CN" altLang="en-US"/>
          </a:p>
          <a:p>
            <a:pPr algn="l"/>
            <a:r>
              <a:rPr lang="zh-CN" altLang="en-US"/>
              <a:t>android:layout_width="wrap_content"</a:t>
            </a:r>
            <a:endParaRPr lang="zh-CN" altLang="en-US"/>
          </a:p>
          <a:p>
            <a:pPr algn="l"/>
            <a:r>
              <a:rPr lang="zh-CN" altLang="en-US"/>
              <a:t>android:layout_width="10dp"</a:t>
            </a:r>
            <a:endParaRPr lang="zh-CN" altLang="en-US"/>
          </a:p>
        </p:txBody>
      </p:sp>
      <p:pic>
        <p:nvPicPr>
          <p:cNvPr id="7" name="图片 6" descr="疑问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9830" y="1587500"/>
            <a:ext cx="2580005" cy="263144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MeasureSpec 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是什么？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1454150" y="1629410"/>
            <a:ext cx="94716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50000"/>
              </a:lnSpc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MeasureSpec是View中的内部类，基本都是二进制运算。由于int是32位的，用高两位表示mode，低30位表示size，MODE_SHIFT = 30的作用是移位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29715" y="3343275"/>
            <a:ext cx="7207250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UNSPECIFIED：不对View大小做限制，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EXACTLY：确切的大小，如：100dp或者march_parent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AT_MOST：大小不可超过某数值，如：wrap_content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>
    <p:strips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新浪面试题：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MeasureSpec 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原理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285" y="57150"/>
            <a:ext cx="10610850" cy="695325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一道面试题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为什么要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measure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？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8" name="组合 47"/>
          <p:cNvGrpSpPr/>
          <p:nvPr/>
        </p:nvGrpSpPr>
        <p:grpSpPr>
          <a:xfrm>
            <a:off x="1574800" y="1424940"/>
            <a:ext cx="3726180" cy="1948180"/>
            <a:chOff x="3063391" y="1044467"/>
            <a:chExt cx="6528134" cy="4299587"/>
          </a:xfrm>
        </p:grpSpPr>
        <p:pic>
          <p:nvPicPr>
            <p:cNvPr id="49" name="图形 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063391" y="1044467"/>
              <a:ext cx="6528134" cy="4299587"/>
            </a:xfrm>
            <a:prstGeom prst="rect">
              <a:avLst/>
            </a:prstGeom>
          </p:spPr>
        </p:pic>
        <p:sp>
          <p:nvSpPr>
            <p:cNvPr id="50" name="文本框 4"/>
            <p:cNvSpPr txBox="1"/>
            <p:nvPr/>
          </p:nvSpPr>
          <p:spPr>
            <a:xfrm>
              <a:off x="3305911" y="2951813"/>
              <a:ext cx="5805010" cy="9543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“</a:t>
              </a:r>
              <a:r>
                <a:rPr lang="zh-CN" altLang="en-US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爸我准备结婚，要买房子，还缺点钱</a:t>
              </a: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”</a:t>
              </a:r>
              <a:endParaRPr lang="en-US" altLang="zh-CN" sz="1400">
                <a:solidFill>
                  <a:srgbClr val="3D000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172200" y="1473200"/>
            <a:ext cx="3726180" cy="1948180"/>
            <a:chOff x="3063391" y="1044467"/>
            <a:chExt cx="6528134" cy="4299587"/>
          </a:xfrm>
        </p:grpSpPr>
        <p:pic>
          <p:nvPicPr>
            <p:cNvPr id="14" name="图形 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063391" y="1044467"/>
              <a:ext cx="6528134" cy="4299587"/>
            </a:xfrm>
            <a:prstGeom prst="rect">
              <a:avLst/>
            </a:prstGeom>
          </p:spPr>
        </p:pic>
        <p:sp>
          <p:nvSpPr>
            <p:cNvPr id="15" name="文本框 4"/>
            <p:cNvSpPr txBox="1"/>
            <p:nvPr/>
          </p:nvSpPr>
          <p:spPr>
            <a:xfrm>
              <a:off x="3175753" y="2951813"/>
              <a:ext cx="5805010" cy="9543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“</a:t>
              </a:r>
              <a:r>
                <a:rPr lang="zh-CN" altLang="en-US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你要多少？</a:t>
              </a: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”</a:t>
              </a:r>
              <a:endParaRPr lang="en-US" altLang="zh-CN" sz="1400">
                <a:solidFill>
                  <a:srgbClr val="3D000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p:transition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44739" y="345758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一道面试题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为什么要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measure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？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14210" y="976630"/>
            <a:ext cx="19596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明确的</a:t>
            </a:r>
            <a:r>
              <a:rPr lang="zh-CN" altLang="en-US"/>
              <a:t>给你 </a:t>
            </a:r>
            <a:r>
              <a:rPr lang="en-US" altLang="zh-CN"/>
              <a:t>100W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007225" y="156337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明确的把你爸</a:t>
            </a:r>
            <a:r>
              <a:rPr lang="zh-CN" altLang="en-US"/>
              <a:t>的钱全给你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054850" y="216979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最多不能超过你爸的钱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14210" y="298259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把你要的明确</a:t>
            </a:r>
            <a:r>
              <a:rPr lang="zh-CN" altLang="en-US"/>
              <a:t>给你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007225" y="3569335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明确的把你爸的钱全给你，但不能超过他的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054850" y="417576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最多不能超过你爸的钱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40245" y="506222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等政府部门的情况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54850" y="565848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等政府部门的情况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102475" y="626491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等政府部门的情况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510" y="976630"/>
            <a:ext cx="5217795" cy="57442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54850" y="392430"/>
            <a:ext cx="412750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getChildMge't'C'hi'leasureSpec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原理解析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590" y="274955"/>
            <a:ext cx="4600575" cy="53086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view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111250"/>
            <a:ext cx="3929380" cy="5261610"/>
          </a:xfrm>
          <a:prstGeom prst="rect">
            <a:avLst/>
          </a:prstGeom>
        </p:spPr>
      </p:pic>
      <p:pic>
        <p:nvPicPr>
          <p:cNvPr id="33" name="图片 32" descr="view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60" y="-12700"/>
            <a:ext cx="5391785" cy="6307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1915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 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实现字体变色指示器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194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画笔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Paint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画布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Canvas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Draw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529295" y="3556386"/>
            <a:ext cx="2011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头条字体变色指示器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自定义绘制基础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40005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zh-CN" altLang="en-US" sz="1335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头条炫酷指示器原理分析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3963895" y="3556386"/>
            <a:ext cx="241808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头条炫酷指示器原理分析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g0.imgtn.bdimg.com/it/u=2021784208,1254596546&amp;fm=21&amp;gp=0.jpg"/>
          <p:cNvPicPr>
            <a:picLocks noChangeAspect="1" noChangeArrowheads="1"/>
          </p:cNvPicPr>
          <p:nvPr/>
        </p:nvPicPr>
        <p:blipFill>
          <a:blip r:embed="rId1"/>
          <a:srcRect l="48835"/>
          <a:stretch>
            <a:fillRect/>
          </a:stretch>
        </p:blipFill>
        <p:spPr bwMode="auto">
          <a:xfrm>
            <a:off x="7736661" y="1766886"/>
            <a:ext cx="2144334" cy="2095501"/>
          </a:xfrm>
          <a:prstGeom prst="rect">
            <a:avLst/>
          </a:prstGeom>
          <a:noFill/>
        </p:spPr>
      </p:pic>
      <p:pic>
        <p:nvPicPr>
          <p:cNvPr id="3076" name="Picture 4" descr="http://img4.imgtn.bdimg.com/it/u=3684023267,2155133271&amp;fm=21&amp;gp=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9937" y="1766886"/>
            <a:ext cx="2286000" cy="2095501"/>
          </a:xfrm>
          <a:prstGeom prst="rect">
            <a:avLst/>
          </a:prstGeom>
          <a:noFill/>
        </p:spPr>
      </p:pic>
      <p:pic>
        <p:nvPicPr>
          <p:cNvPr id="3078" name="Picture 6" descr="http://img5.imgtn.bdimg.com/it/u=779479281,1377014918&amp;fm=21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174" y="1766886"/>
            <a:ext cx="1476375" cy="2095501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2184362" y="4535517"/>
            <a:ext cx="19971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Canvas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7174" y="4535517"/>
            <a:ext cx="15682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Paint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70293" y="4535517"/>
            <a:ext cx="1477071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Draw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81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endParaRPr kumimoji="1" lang="zh-CN" altLang="en-US" sz="26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1218565"/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845" y="1188720"/>
          <a:ext cx="11649075" cy="4763770"/>
        </p:xfrm>
        <a:graphic>
          <a:graphicData uri="http://schemas.openxmlformats.org/drawingml/2006/table">
            <a:tbl>
              <a:tblPr/>
              <a:tblGrid>
                <a:gridCol w="1451610"/>
                <a:gridCol w="4203700"/>
                <a:gridCol w="5993765"/>
              </a:tblGrid>
              <a:tr h="531495"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</a:tr>
              <a:tr h="458470">
                <a:tc rowSpan="3"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布局相关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onMeasure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的大小，那么需要重写该方法</a:t>
                      </a:r>
                      <a:endPara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81724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onLayout(boolean, int, int, int, int)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的（在父控件的）位置，那么需要重写</a:t>
                      </a:r>
                      <a:r>
                        <a:rPr lang="en-US" altLang="zh-CN" sz="1600" dirty="0" err="1" smtClean="0"/>
                        <a:t>OnLayout</a:t>
                      </a:r>
                      <a:r>
                        <a:rPr lang="zh-CN" altLang="en-US" sz="1600" dirty="0" smtClean="0"/>
                        <a:t>方法。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990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onSizeChanged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在布局发生变化时的回调函数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817245"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绘制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onDraw(android.graphics.Canvas)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绘制的图像，那么需要重写该方法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355">
                <a:tc rowSpan="4"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事件处理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onKeyDown(int, KeyEvent)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new hardware key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990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onKeyUp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KeyEvent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hardware key up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862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onTrackballEvent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MotionEvent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轨迹球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35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onTouchEvent(MotionEvent)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touch screen motion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37845" y="1220470"/>
          <a:ext cx="8559800" cy="2446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660"/>
                <a:gridCol w="3660140"/>
              </a:tblGrid>
              <a:tr h="386080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</a:tr>
              <a:tr h="385445">
                <a:tc>
                  <a:txBody>
                    <a:bodyPr/>
                    <a:p>
                      <a:r>
                        <a:rPr lang="en-US" altLang="zh-CN" dirty="0" smtClean="0"/>
                        <a:t>invalidate()</a:t>
                      </a:r>
                      <a:r>
                        <a:rPr lang="zh-CN" altLang="en-US" dirty="0" smtClean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整个</a:t>
                      </a:r>
                      <a:r>
                        <a:rPr lang="en-US" altLang="zh-CN" dirty="0" smtClean="0"/>
                        <a:t>view</a:t>
                      </a:r>
                      <a:r>
                        <a:rPr lang="zh-CN" altLang="en-US" dirty="0" smtClean="0"/>
                        <a:t>刷新 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14045">
                <a:tc>
                  <a:txBody>
                    <a:bodyPr/>
                    <a:p>
                      <a:r>
                        <a:rPr lang="en-US" altLang="zh-CN" dirty="0" smtClean="0"/>
                        <a:t>invalidate(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l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t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r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b)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刷新局部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6080">
                <a:tc>
                  <a:txBody>
                    <a:bodyPr/>
                    <a:p>
                      <a:r>
                        <a:rPr lang="en-US" altLang="zh-CN" dirty="0" smtClean="0"/>
                        <a:t>invalidate(</a:t>
                      </a:r>
                      <a:r>
                        <a:rPr lang="en-US" altLang="zh-CN" dirty="0" err="1" smtClean="0"/>
                        <a:t>Rect</a:t>
                      </a:r>
                      <a:r>
                        <a:rPr lang="en-US" altLang="zh-CN" dirty="0" smtClean="0"/>
                        <a:t> dirty)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刷新一个矩形区域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75005">
                <a:tc>
                  <a:txBody>
                    <a:bodyPr/>
                    <a:p>
                      <a:r>
                        <a:rPr lang="en-US" altLang="zh-CN" dirty="0" err="1" smtClean="0"/>
                        <a:t>invalidateDrawable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Drawable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en-US" altLang="zh-CN" dirty="0" err="1" smtClean="0"/>
                        <a:t>drawable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刷新一个特定的</a:t>
                      </a:r>
                      <a:r>
                        <a:rPr lang="en-US" altLang="zh-CN" dirty="0" err="1" smtClean="0"/>
                        <a:t>Drawable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554990" y="4225925"/>
            <a:ext cx="9345930" cy="1337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dirty="0" smtClean="0"/>
              <a:t>函数的主要作用是请求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树进行重绘，该函数可以由应用程序调用，或者由系统函数间接调用，例如</a:t>
            </a:r>
            <a:r>
              <a:rPr lang="en-US" altLang="zh-CN" dirty="0" err="1" smtClean="0"/>
              <a:t>setEnable</a:t>
            </a:r>
            <a:r>
              <a:rPr lang="en-US" altLang="zh-CN" dirty="0" smtClean="0"/>
              <a:t>(), </a:t>
            </a:r>
            <a:r>
              <a:rPr lang="en-US" altLang="zh-CN" dirty="0" err="1" smtClean="0"/>
              <a:t>setSelected</a:t>
            </a:r>
            <a:r>
              <a:rPr lang="en-US" altLang="zh-CN" dirty="0" smtClean="0"/>
              <a:t>(), </a:t>
            </a:r>
            <a:r>
              <a:rPr lang="en-US" altLang="zh-CN" dirty="0" err="1" smtClean="0"/>
              <a:t>setVisiblity</a:t>
            </a:r>
            <a:r>
              <a:rPr lang="en-US" altLang="zh-CN" dirty="0" smtClean="0"/>
              <a:t>()</a:t>
            </a:r>
            <a:r>
              <a:rPr lang="zh-CN" altLang="en-US" dirty="0" smtClean="0"/>
              <a:t>都会间接调用到</a:t>
            </a:r>
            <a:r>
              <a:rPr lang="en-US" altLang="zh-CN" dirty="0" smtClean="0"/>
              <a:t>invalidate()</a:t>
            </a:r>
            <a:r>
              <a:rPr lang="zh-CN" altLang="en-US" dirty="0" smtClean="0"/>
              <a:t>来请求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树重绘，更新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树的显示。</a:t>
            </a:r>
            <a:endParaRPr lang="en-US" altLang="zh-CN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74541" y="2533171"/>
            <a:ext cx="484190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的常用方法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37932" y="1104899"/>
            <a:ext cx="8420880" cy="646331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Paint</a:t>
            </a:r>
            <a:r>
              <a:rPr lang="zh-CN" altLang="en-US" dirty="0" smtClean="0"/>
              <a:t>类主要用于设置绘制风格：包括画笔的颜色画笔触笔粗细、填充风格及文字的特征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554990" y="2058035"/>
          <a:ext cx="11628120" cy="3806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4060"/>
                <a:gridCol w="5814060"/>
              </a:tblGrid>
              <a:tr h="436245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setARGB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setAlpha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设置透明度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setAntiAlias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设置是否抗锯齿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color)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effect)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设置绘制路径时的路径效果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file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设置画笔的填充效果</a:t>
                      </a:r>
                      <a:endParaRPr lang="zh-CN" altLang="en-US" dirty="0"/>
                    </a:p>
                  </a:txBody>
                  <a:tcPr/>
                </a:tc>
              </a:tr>
              <a:tr h="75311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setShadowLayer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radius,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shadowColor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设置阴影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537845" y="1219835"/>
          <a:ext cx="1160907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4535"/>
                <a:gridCol w="5804535"/>
              </a:tblGrid>
              <a:tr h="491490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setStrokeWidth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width)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设置画笔的宽度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Paint.Style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style)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设置画笔的填充风格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setTextAlign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file"/>
                        </a:rPr>
                        <a:t>Paint.Align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align)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设置文字对齐方式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setTextScaleX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设置文字水平拉伸比例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设置文字的大小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setStrokeCap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file"/>
                        </a:rPr>
                        <a:t>Paint.Cap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cap)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设置画笔的形状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setStrokeJoin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 action="ppaction://hlinkfile"/>
                        </a:rPr>
                        <a:t>Paint.Join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join)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设置画笔转弯处的连接风格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066" y="2559206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555077" y="1495425"/>
            <a:ext cx="8446598" cy="4247317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smtClean="0"/>
              <a:t>2</a:t>
            </a:r>
            <a:r>
              <a:rPr lang="zh-CN" altLang="en-US" b="1" dirty="0" smtClean="0"/>
              <a:t>、绘制几何图像</a:t>
            </a:r>
            <a:endParaRPr lang="zh-CN" altLang="en-US" dirty="0" smtClean="0"/>
          </a:p>
          <a:p>
            <a:r>
              <a:rPr lang="en-US" altLang="zh-CN" dirty="0" err="1" smtClean="0"/>
              <a:t>canvas.drawArc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（扇形）</a:t>
            </a:r>
            <a:endParaRPr lang="zh-CN" altLang="en-US" dirty="0" smtClean="0"/>
          </a:p>
          <a:p>
            <a:r>
              <a:rPr lang="en-US" altLang="zh-CN" dirty="0" err="1" smtClean="0"/>
              <a:t>canvas.drawCircle</a:t>
            </a:r>
            <a:r>
              <a:rPr lang="zh-CN" altLang="en-US" dirty="0" smtClean="0"/>
              <a:t>（圆）</a:t>
            </a:r>
            <a:endParaRPr lang="zh-CN" altLang="en-US" dirty="0" smtClean="0"/>
          </a:p>
          <a:p>
            <a:r>
              <a:rPr lang="en-US" altLang="zh-CN" dirty="0" err="1" smtClean="0"/>
              <a:t>canvas.drawOval</a:t>
            </a:r>
            <a:r>
              <a:rPr lang="zh-CN" altLang="en-US" dirty="0" smtClean="0"/>
              <a:t>（椭圆）</a:t>
            </a:r>
            <a:endParaRPr lang="zh-CN" altLang="en-US" dirty="0" smtClean="0"/>
          </a:p>
          <a:p>
            <a:r>
              <a:rPr lang="en-US" altLang="zh-CN" dirty="0" err="1" smtClean="0"/>
              <a:t>canvas.drawLine</a:t>
            </a:r>
            <a:r>
              <a:rPr lang="zh-CN" altLang="en-US" dirty="0" smtClean="0"/>
              <a:t>（线）</a:t>
            </a:r>
            <a:endParaRPr lang="zh-CN" altLang="en-US" dirty="0" smtClean="0"/>
          </a:p>
          <a:p>
            <a:r>
              <a:rPr lang="en-US" altLang="zh-CN" dirty="0" err="1" smtClean="0"/>
              <a:t>canvas.drawPoint</a:t>
            </a:r>
            <a:r>
              <a:rPr lang="zh-CN" altLang="en-US" dirty="0" smtClean="0"/>
              <a:t>（点）</a:t>
            </a:r>
            <a:endParaRPr lang="zh-CN" altLang="en-US" dirty="0" smtClean="0"/>
          </a:p>
          <a:p>
            <a:r>
              <a:rPr lang="en-US" altLang="zh-CN" dirty="0" err="1" smtClean="0"/>
              <a:t>canvas.drawRect</a:t>
            </a:r>
            <a:r>
              <a:rPr lang="zh-CN" altLang="en-US" dirty="0" smtClean="0"/>
              <a:t>（矩形）</a:t>
            </a:r>
            <a:endParaRPr lang="zh-CN" altLang="en-US" dirty="0" smtClean="0"/>
          </a:p>
          <a:p>
            <a:r>
              <a:rPr lang="en-US" altLang="zh-CN" dirty="0" err="1" smtClean="0"/>
              <a:t>canvas.drawRoundRect</a:t>
            </a:r>
            <a:r>
              <a:rPr lang="zh-CN" altLang="en-US" dirty="0" smtClean="0"/>
              <a:t>（圆角矩形）</a:t>
            </a:r>
            <a:endParaRPr lang="zh-CN" altLang="en-US" dirty="0" smtClean="0"/>
          </a:p>
          <a:p>
            <a:r>
              <a:rPr lang="en-US" altLang="zh-CN" dirty="0" err="1" smtClean="0"/>
              <a:t>canvas.drawVertices</a:t>
            </a:r>
            <a:r>
              <a:rPr lang="zh-CN" altLang="en-US" dirty="0" smtClean="0"/>
              <a:t>（顶点）</a:t>
            </a:r>
            <a:endParaRPr lang="zh-CN" altLang="en-US" dirty="0" smtClean="0"/>
          </a:p>
          <a:p>
            <a:r>
              <a:rPr lang="en-US" altLang="zh-CN" dirty="0" err="1" smtClean="0"/>
              <a:t>cnavas.drawPath</a:t>
            </a:r>
            <a:r>
              <a:rPr lang="zh-CN" altLang="en-US" dirty="0" smtClean="0"/>
              <a:t>（路径）</a:t>
            </a:r>
            <a:endParaRPr lang="en-US" altLang="zh-CN" dirty="0" smtClean="0"/>
          </a:p>
          <a:p>
            <a:r>
              <a:rPr lang="en-US" altLang="zh-CN" b="1" dirty="0" smtClean="0"/>
              <a:t>3</a:t>
            </a:r>
            <a:r>
              <a:rPr lang="zh-CN" altLang="en-US" b="1" dirty="0" smtClean="0"/>
              <a:t>、绘制图片</a:t>
            </a:r>
            <a:endParaRPr lang="zh-CN" altLang="en-US" dirty="0" smtClean="0"/>
          </a:p>
          <a:p>
            <a:r>
              <a:rPr lang="en-US" altLang="zh-CN" dirty="0" err="1" smtClean="0"/>
              <a:t>canvas.drawBitmap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（位图）</a:t>
            </a:r>
            <a:endParaRPr lang="zh-CN" altLang="en-US" dirty="0" smtClean="0"/>
          </a:p>
          <a:p>
            <a:r>
              <a:rPr lang="en-US" altLang="zh-CN" dirty="0" err="1" smtClean="0"/>
              <a:t>canvas.drawPicture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（图片）</a:t>
            </a:r>
            <a:endParaRPr lang="en-US" altLang="zh-CN" dirty="0" smtClean="0"/>
          </a:p>
          <a:p>
            <a:r>
              <a:rPr lang="en-US" altLang="zh-CN" b="1" dirty="0" smtClean="0"/>
              <a:t>4</a:t>
            </a:r>
            <a:r>
              <a:rPr lang="zh-CN" altLang="en-US" b="1" dirty="0" smtClean="0"/>
              <a:t>、文本</a:t>
            </a:r>
            <a:endParaRPr lang="zh-CN" altLang="en-US" dirty="0" smtClean="0"/>
          </a:p>
          <a:p>
            <a:r>
              <a:rPr lang="en-US" altLang="zh-CN" dirty="0" err="1" smtClean="0"/>
              <a:t>canvas.drawText</a:t>
            </a:r>
            <a:endParaRPr lang="en-US" altLang="zh-CN" dirty="0" smtClean="0"/>
          </a:p>
        </p:txBody>
      </p:sp>
      <p:pic>
        <p:nvPicPr>
          <p:cNvPr id="10" name="图片 9" descr="device-2015-05-19-084350.png"/>
          <p:cNvPicPr>
            <a:picLocks noChangeAspect="1"/>
          </p:cNvPicPr>
          <p:nvPr/>
        </p:nvPicPr>
        <p:blipFill>
          <a:blip r:embed="rId3"/>
          <a:srcRect r="53790" b="66620"/>
          <a:stretch>
            <a:fillRect/>
          </a:stretch>
        </p:blipFill>
        <p:spPr>
          <a:xfrm>
            <a:off x="7546340" y="1101725"/>
            <a:ext cx="3804920" cy="4886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53691" y="2260121"/>
            <a:ext cx="4773930" cy="82994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画布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剪裁</a:t>
            </a:r>
            <a:endParaRPr lang="zh-CN" altLang="en-US" sz="48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画布剪裁</a:t>
            </a:r>
            <a:endParaRPr lang="zh-CN" altLang="en-US" sz="2660" b="1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55077" y="1099819"/>
            <a:ext cx="8446597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dirty="0" smtClean="0"/>
              <a:t>clipRect函数是android.graphics.Canvas类下一个用于对画布进行矩形裁剪的方法。 </a:t>
            </a:r>
            <a:endParaRPr dirty="0" smtClean="0"/>
          </a:p>
          <a:p>
            <a:r>
              <a:rPr dirty="0" smtClean="0"/>
              <a:t>它裁剪了我们想要的绘制区域 ， 有点类似ps里面的遮罩效果</a:t>
            </a:r>
            <a:endParaRPr dirty="0" smtClean="0"/>
          </a:p>
        </p:txBody>
      </p:sp>
      <p:pic>
        <p:nvPicPr>
          <p:cNvPr id="2" name="图片 1" descr="cli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5" y="1836420"/>
            <a:ext cx="6981825" cy="44005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53691" y="2260121"/>
            <a:ext cx="543873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保存与回滚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55077" y="1099819"/>
            <a:ext cx="8446597" cy="9233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还提供了保存和回滚属性的方法</a:t>
            </a:r>
            <a:r>
              <a:rPr lang="en-US" altLang="zh-CN" dirty="0" smtClean="0"/>
              <a:t>(save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restore)</a:t>
            </a:r>
            <a:r>
              <a:rPr lang="zh-CN" altLang="en-US" dirty="0" smtClean="0"/>
              <a:t>，比如你可以先保存目前画纸的位置</a:t>
            </a:r>
            <a:r>
              <a:rPr lang="en-US" altLang="zh-CN" dirty="0" smtClean="0"/>
              <a:t>(save)</a:t>
            </a:r>
            <a:r>
              <a:rPr lang="zh-CN" altLang="en-US" dirty="0" smtClean="0"/>
              <a:t>，然后旋转</a:t>
            </a:r>
            <a:r>
              <a:rPr lang="en-US" altLang="zh-CN" dirty="0" smtClean="0"/>
              <a:t>90</a:t>
            </a:r>
            <a:r>
              <a:rPr lang="zh-CN" altLang="en-US" dirty="0" smtClean="0"/>
              <a:t>度，向下移动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像素后画一些图形，画完后调用</a:t>
            </a:r>
            <a:r>
              <a:rPr lang="en-US" altLang="zh-CN" dirty="0" smtClean="0"/>
              <a:t>restore</a:t>
            </a:r>
            <a:r>
              <a:rPr lang="zh-CN" altLang="en-US" dirty="0" smtClean="0"/>
              <a:t>方法返回到刚才保存的位置。</a:t>
            </a:r>
            <a:endParaRPr lang="zh-CN" altLang="en-US" dirty="0"/>
          </a:p>
        </p:txBody>
      </p:sp>
      <p:pic>
        <p:nvPicPr>
          <p:cNvPr id="46082" name="Picture 2" descr="http://img.my.csdn.net/uploads/201212/19/1355906160_381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2460" y="1708785"/>
            <a:ext cx="5704840" cy="440372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4034" name="Picture 2" descr="http://img.blog.csdn.net/20140909140844622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45" y="944880"/>
            <a:ext cx="9068435" cy="538289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21142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42849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680780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04195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850574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172433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9365" y="2244365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019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845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9548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00103" y="223940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61788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图片 1" descr="JETT-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9700" y="2223770"/>
            <a:ext cx="1485900" cy="2392045"/>
          </a:xfrm>
          <a:prstGeom prst="rect">
            <a:avLst/>
          </a:prstGeom>
        </p:spPr>
      </p:pic>
      <p:sp>
        <p:nvSpPr>
          <p:cNvPr id="3" name="文本框 5"/>
          <p:cNvSpPr txBox="1"/>
          <p:nvPr/>
        </p:nvSpPr>
        <p:spPr>
          <a:xfrm>
            <a:off x="10144046" y="4646239"/>
            <a:ext cx="1793829" cy="674370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Jette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东芝项目经理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9" name="图片 8" descr="device-2015-05-13-1537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785" y="1028065"/>
            <a:ext cx="2976245" cy="5291455"/>
          </a:xfrm>
          <a:prstGeom prst="rect">
            <a:avLst/>
          </a:prstGeom>
        </p:spPr>
      </p:pic>
      <p:pic>
        <p:nvPicPr>
          <p:cNvPr id="2" name="图片 1" descr="HWA$(OQ@55FS8`@TN~}}9_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" y="1028065"/>
            <a:ext cx="8295640" cy="50012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8" name="图片 7" descr="device-2015-05-13-1544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980" y="1707515"/>
            <a:ext cx="2205990" cy="3922395"/>
          </a:xfrm>
          <a:prstGeom prst="rect">
            <a:avLst/>
          </a:prstGeom>
        </p:spPr>
      </p:pic>
      <p:pic>
        <p:nvPicPr>
          <p:cNvPr id="9" name="图片 8" descr="device-2015-05-13-1537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" y="1699260"/>
            <a:ext cx="2211070" cy="3931285"/>
          </a:xfrm>
          <a:prstGeom prst="rect">
            <a:avLst/>
          </a:prstGeom>
        </p:spPr>
      </p:pic>
      <p:pic>
        <p:nvPicPr>
          <p:cNvPr id="10" name="图片 9" descr="device-2015-05-13-15412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265" y="1699260"/>
            <a:ext cx="2220595" cy="3947795"/>
          </a:xfrm>
          <a:prstGeom prst="rect">
            <a:avLst/>
          </a:prstGeom>
        </p:spPr>
      </p:pic>
      <p:pic>
        <p:nvPicPr>
          <p:cNvPr id="13" name="图片 12" descr="device-2015-05-13-15435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385" y="1707515"/>
            <a:ext cx="2211070" cy="3931285"/>
          </a:xfrm>
          <a:prstGeom prst="rect">
            <a:avLst/>
          </a:prstGeom>
        </p:spPr>
      </p:pic>
      <p:pic>
        <p:nvPicPr>
          <p:cNvPr id="39938" name="Picture 2" descr="http://img.blog.csdn.net/20140909143603109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40495" y="1699260"/>
            <a:ext cx="2416810" cy="3930650"/>
          </a:xfrm>
          <a:prstGeom prst="rect">
            <a:avLst/>
          </a:prstGeom>
          <a:noFill/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60752" y="2469491"/>
            <a:ext cx="6669839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屏幕显示与</a:t>
            </a:r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491578" y="122872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device-2015-05-13-162124.png"/>
          <p:cNvPicPr>
            <a:picLocks noChangeAspect="1"/>
          </p:cNvPicPr>
          <p:nvPr/>
        </p:nvPicPr>
        <p:blipFill>
          <a:blip r:embed="rId3"/>
          <a:srcRect b="78365"/>
          <a:stretch>
            <a:fillRect/>
          </a:stretch>
        </p:blipFill>
        <p:spPr>
          <a:xfrm>
            <a:off x="8077835" y="1228725"/>
            <a:ext cx="4108450" cy="275907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91490" y="5165725"/>
            <a:ext cx="1163066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solidFill>
                  <a:srgbClr val="FF0000"/>
                </a:solidFill>
              </a:rPr>
              <a:t>这个结果的关键问题在于，为什么绿色框并没有移动？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图片 1" descr="H(%@O6KW86CR}1X80]WQ5]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" y="1195070"/>
            <a:ext cx="7568565" cy="38500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537845" y="963295"/>
            <a:ext cx="10122535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是一个很虚幻的概念，相当于一个透明图层（用过</a:t>
            </a:r>
            <a:r>
              <a:rPr lang="en-US" altLang="zh-CN" dirty="0" smtClean="0"/>
              <a:t>PS</a:t>
            </a:r>
            <a:r>
              <a:rPr lang="zh-CN" altLang="en-US" dirty="0" smtClean="0"/>
              <a:t>的同学应该都知道），每次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画图时（即调用</a:t>
            </a:r>
            <a:r>
              <a:rPr lang="en-US" altLang="zh-CN" dirty="0" smtClean="0"/>
              <a:t>Draw</a:t>
            </a:r>
            <a:r>
              <a:rPr lang="zh-CN" altLang="en-US" dirty="0" smtClean="0"/>
              <a:t>系列函数），都会产生一个透明图层，然后在这个图层上画图，画完之后覆盖在屏幕上显示。所以上面的两个结果是由下面几个步骤形成的</a:t>
            </a:r>
            <a:endParaRPr lang="zh-CN" altLang="en-US" dirty="0"/>
          </a:p>
        </p:txBody>
      </p:sp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993900" y="5216525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pic>
        <p:nvPicPr>
          <p:cNvPr id="37890" name="Picture 2" descr="http://img.blog.csdn.net/20140905170403218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 b="7881"/>
          <a:stretch>
            <a:fillRect/>
          </a:stretch>
        </p:blipFill>
        <p:spPr bwMode="auto">
          <a:xfrm>
            <a:off x="554990" y="1885315"/>
            <a:ext cx="7055485" cy="2616835"/>
          </a:xfrm>
          <a:prstGeom prst="rect">
            <a:avLst/>
          </a:prstGeom>
          <a:noFill/>
        </p:spPr>
      </p:pic>
      <p:pic>
        <p:nvPicPr>
          <p:cNvPr id="37892" name="Picture 4" descr="http://img.blog.csdn.net/20140905172349030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4"/>
          <a:srcRect b="5223"/>
          <a:stretch>
            <a:fillRect/>
          </a:stretch>
        </p:blipFill>
        <p:spPr bwMode="auto">
          <a:xfrm>
            <a:off x="8484235" y="1791970"/>
            <a:ext cx="3519170" cy="4447540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1251583" y="4501976"/>
            <a:ext cx="362265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paint_green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687632" y="5796044"/>
            <a:ext cx="339823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paint_red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531" y="2545691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文字绘制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80" y="3841750"/>
            <a:ext cx="5826760" cy="3155315"/>
          </a:xfrm>
          <a:prstGeom prst="rect">
            <a:avLst/>
          </a:prstGeom>
        </p:spPr>
      </p:pic>
      <p:sp>
        <p:nvSpPr>
          <p:cNvPr id="46" name="Title 6"/>
          <p:cNvSpPr txBox="1"/>
          <p:nvPr>
            <p:custDataLst>
              <p:tags r:id="rId4"/>
            </p:custDataLst>
          </p:nvPr>
        </p:nvSpPr>
        <p:spPr>
          <a:xfrm>
            <a:off x="210185" y="855980"/>
            <a:ext cx="12037695" cy="298577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基准点是baseline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Ascent是baseline之上至字符最高处的距离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Descent是baseline之下至字符最低处的距离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Leading文档说的很含糊，其实是上一行字符的descent到下一行的ascent之间的距离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Top指的是指的是最高字符到baseline的值，即ascent的最大值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bottom指的是最下字符到baseline的值，即descent的最大值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的层级结构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80" y="1111250"/>
            <a:ext cx="5534025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854741" y="1158662"/>
            <a:ext cx="7237076" cy="6004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  </a:t>
            </a:r>
            <a:r>
              <a:rPr lang="zh-CN" altLang="en-US" sz="2000" dirty="0">
                <a:solidFill>
                  <a:srgbClr val="0070C0"/>
                </a:solidFill>
              </a:rPr>
              <a:t>自定义</a:t>
            </a:r>
            <a:r>
              <a:rPr lang="en-US" altLang="zh-CN" sz="2000" dirty="0">
                <a:solidFill>
                  <a:srgbClr val="0070C0"/>
                </a:solidFill>
              </a:rPr>
              <a:t>View</a:t>
            </a:r>
            <a:r>
              <a:rPr lang="zh-CN" altLang="en-US" sz="2000" dirty="0">
                <a:solidFill>
                  <a:srgbClr val="0070C0"/>
                </a:solidFill>
              </a:rPr>
              <a:t>的知识体系有哪些？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46375" y="1872966"/>
          <a:ext cx="8332470" cy="2018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6695"/>
                <a:gridCol w="4295625"/>
              </a:tblGrid>
              <a:tr h="377611">
                <a:tc>
                  <a:txBody>
                    <a:bodyPr/>
                    <a:lstStyle/>
                    <a:p>
                      <a:r>
                        <a:rPr lang="zh-CN" altLang="en-US" dirty="0"/>
                        <a:t>知识点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面试体系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6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Android</a:t>
                      </a:r>
                      <a:r>
                        <a:rPr lang="zh-CN" altLang="en-US" sz="1800" dirty="0"/>
                        <a:t>的坐标系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dirty="0"/>
                        <a:t>Android</a:t>
                      </a:r>
                      <a:r>
                        <a:rPr lang="zh-CN" altLang="en-US" dirty="0"/>
                        <a:t>自定义</a:t>
                      </a:r>
                      <a:r>
                        <a:rPr lang="en-US" altLang="zh-CN" dirty="0"/>
                        <a:t>View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0819">
                <a:tc>
                  <a:txBody>
                    <a:bodyPr/>
                    <a:lstStyle/>
                    <a:p>
                      <a:r>
                        <a:rPr lang="en-US" altLang="zh-CN" dirty="0"/>
                        <a:t>View</a:t>
                      </a:r>
                      <a:r>
                        <a:rPr lang="zh-CN" altLang="en-US" dirty="0"/>
                        <a:t>的绘制原理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943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ViewGroup</a:t>
                      </a:r>
                      <a:r>
                        <a:rPr lang="zh-CN" altLang="en-US" sz="1800" dirty="0"/>
                        <a:t>如何测量和布局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87870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今日头条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ViewPager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指示器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toutiao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4172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144" y="310668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927397" y="2650490"/>
            <a:ext cx="189135" cy="355600"/>
            <a:chOff x="1283913" y="1155618"/>
            <a:chExt cx="1013226" cy="1905000"/>
          </a:xfrm>
        </p:grpSpPr>
        <p:sp>
          <p:nvSpPr>
            <p:cNvPr id="72" name="任意多边形: 形状 3"/>
            <p:cNvSpPr/>
            <p:nvPr>
              <p:custDataLst>
                <p:tags r:id="rId2"/>
              </p:custDataLst>
            </p:nvPr>
          </p:nvSpPr>
          <p:spPr>
            <a:xfrm>
              <a:off x="1283913" y="1226700"/>
              <a:ext cx="1013226" cy="1833918"/>
            </a:xfrm>
            <a:custGeom>
              <a:avLst/>
              <a:gdLst/>
              <a:ahLst/>
              <a:cxnLst/>
              <a:rect l="0" t="0" r="0" b="0"/>
              <a:pathLst>
                <a:path w="2000378" h="3620645">
                  <a:moveTo>
                    <a:pt x="181229" y="3355341"/>
                  </a:moveTo>
                  <a:lnTo>
                    <a:pt x="232156" y="3371851"/>
                  </a:lnTo>
                  <a:lnTo>
                    <a:pt x="1120521" y="3613786"/>
                  </a:lnTo>
                  <a:cubicBezTo>
                    <a:pt x="1120521" y="3613786"/>
                    <a:pt x="1145032" y="3620644"/>
                    <a:pt x="1176274" y="3602991"/>
                  </a:cubicBezTo>
                  <a:cubicBezTo>
                    <a:pt x="1191895" y="3594228"/>
                    <a:pt x="1195324" y="3581909"/>
                    <a:pt x="1219327" y="3496311"/>
                  </a:cubicBezTo>
                  <a:cubicBezTo>
                    <a:pt x="1243330" y="3410713"/>
                    <a:pt x="1244727" y="3358389"/>
                    <a:pt x="1178179" y="3313304"/>
                  </a:cubicBezTo>
                  <a:cubicBezTo>
                    <a:pt x="1148334" y="3278633"/>
                    <a:pt x="1118489" y="3243835"/>
                    <a:pt x="1135634" y="3182748"/>
                  </a:cubicBezTo>
                  <a:lnTo>
                    <a:pt x="1319403" y="2502281"/>
                  </a:lnTo>
                  <a:lnTo>
                    <a:pt x="1637665" y="1364869"/>
                  </a:lnTo>
                  <a:lnTo>
                    <a:pt x="2000377" y="68453"/>
                  </a:lnTo>
                  <a:lnTo>
                    <a:pt x="1829181" y="20574"/>
                  </a:lnTo>
                  <a:lnTo>
                    <a:pt x="1780286" y="6858"/>
                  </a:lnTo>
                  <a:cubicBezTo>
                    <a:pt x="1780286" y="6858"/>
                    <a:pt x="1755775" y="0"/>
                    <a:pt x="1724533" y="17653"/>
                  </a:cubicBezTo>
                  <a:cubicBezTo>
                    <a:pt x="1693291" y="35306"/>
                    <a:pt x="1476121" y="198755"/>
                    <a:pt x="1476121" y="198755"/>
                  </a:cubicBezTo>
                  <a:cubicBezTo>
                    <a:pt x="1476121" y="198755"/>
                    <a:pt x="1144016" y="395987"/>
                    <a:pt x="1060323" y="412115"/>
                  </a:cubicBezTo>
                  <a:cubicBezTo>
                    <a:pt x="957580" y="449326"/>
                    <a:pt x="851408" y="498730"/>
                    <a:pt x="691007" y="506603"/>
                  </a:cubicBezTo>
                  <a:cubicBezTo>
                    <a:pt x="631825" y="529590"/>
                    <a:pt x="607314" y="522733"/>
                    <a:pt x="576580" y="632841"/>
                  </a:cubicBezTo>
                  <a:cubicBezTo>
                    <a:pt x="545846" y="742950"/>
                    <a:pt x="561467" y="734060"/>
                    <a:pt x="561467" y="734060"/>
                  </a:cubicBezTo>
                  <a:cubicBezTo>
                    <a:pt x="561467" y="734060"/>
                    <a:pt x="544322" y="795275"/>
                    <a:pt x="713613" y="803021"/>
                  </a:cubicBezTo>
                  <a:cubicBezTo>
                    <a:pt x="882904" y="810768"/>
                    <a:pt x="963041" y="806831"/>
                    <a:pt x="963041" y="806831"/>
                  </a:cubicBezTo>
                  <a:lnTo>
                    <a:pt x="644779" y="1944243"/>
                  </a:lnTo>
                  <a:lnTo>
                    <a:pt x="415544" y="2763647"/>
                  </a:lnTo>
                  <a:lnTo>
                    <a:pt x="364236" y="2947162"/>
                  </a:lnTo>
                  <a:cubicBezTo>
                    <a:pt x="364236" y="2947162"/>
                    <a:pt x="361315" y="3051810"/>
                    <a:pt x="127508" y="3039237"/>
                  </a:cubicBezTo>
                  <a:cubicBezTo>
                    <a:pt x="99568" y="3044572"/>
                    <a:pt x="92837" y="3069083"/>
                    <a:pt x="79121" y="3117978"/>
                  </a:cubicBezTo>
                  <a:cubicBezTo>
                    <a:pt x="65405" y="3166873"/>
                    <a:pt x="44958" y="3240279"/>
                    <a:pt x="44958" y="3240279"/>
                  </a:cubicBezTo>
                  <a:cubicBezTo>
                    <a:pt x="44958" y="3240279"/>
                    <a:pt x="0" y="3306827"/>
                    <a:pt x="109982" y="3337561"/>
                  </a:cubicBezTo>
                  <a:cubicBezTo>
                    <a:pt x="158750" y="3351277"/>
                    <a:pt x="173101" y="3354198"/>
                    <a:pt x="181229" y="33553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4"/>
            <p:cNvSpPr/>
            <p:nvPr>
              <p:custDataLst>
                <p:tags r:id="rId3"/>
              </p:custDataLst>
            </p:nvPr>
          </p:nvSpPr>
          <p:spPr>
            <a:xfrm>
              <a:off x="1356217" y="1155618"/>
              <a:ext cx="704389" cy="1852637"/>
            </a:xfrm>
            <a:custGeom>
              <a:avLst/>
              <a:gdLst/>
              <a:ahLst/>
              <a:cxnLst/>
              <a:rect l="0" t="0" r="0" b="0"/>
              <a:pathLst>
                <a:path w="1390651" h="3657601">
                  <a:moveTo>
                    <a:pt x="352933" y="3655441"/>
                  </a:moveTo>
                  <a:lnTo>
                    <a:pt x="406400" y="3657600"/>
                  </a:lnTo>
                  <a:lnTo>
                    <a:pt x="1327150" y="3651250"/>
                  </a:lnTo>
                  <a:cubicBezTo>
                    <a:pt x="1327150" y="3651250"/>
                    <a:pt x="1352550" y="3651250"/>
                    <a:pt x="1377950" y="3625850"/>
                  </a:cubicBezTo>
                  <a:cubicBezTo>
                    <a:pt x="1390650" y="3613150"/>
                    <a:pt x="1390650" y="3600450"/>
                    <a:pt x="1390650" y="3511550"/>
                  </a:cubicBezTo>
                  <a:cubicBezTo>
                    <a:pt x="1390650" y="3422650"/>
                    <a:pt x="1377950" y="3371850"/>
                    <a:pt x="1301750" y="3346450"/>
                  </a:cubicBezTo>
                  <a:cubicBezTo>
                    <a:pt x="1263650" y="3321050"/>
                    <a:pt x="1225550" y="3295650"/>
                    <a:pt x="1225550" y="3232150"/>
                  </a:cubicBezTo>
                  <a:lnTo>
                    <a:pt x="1219200" y="2527300"/>
                  </a:lnTo>
                  <a:lnTo>
                    <a:pt x="1219200" y="1346200"/>
                  </a:lnTo>
                  <a:lnTo>
                    <a:pt x="1219200" y="0"/>
                  </a:lnTo>
                  <a:lnTo>
                    <a:pt x="1041400" y="0"/>
                  </a:lnTo>
                  <a:lnTo>
                    <a:pt x="990600" y="0"/>
                  </a:lnTo>
                  <a:cubicBezTo>
                    <a:pt x="990600" y="0"/>
                    <a:pt x="965200" y="0"/>
                    <a:pt x="939800" y="25400"/>
                  </a:cubicBezTo>
                  <a:cubicBezTo>
                    <a:pt x="914400" y="50800"/>
                    <a:pt x="749300" y="266700"/>
                    <a:pt x="749300" y="266700"/>
                  </a:cubicBezTo>
                  <a:cubicBezTo>
                    <a:pt x="749300" y="266700"/>
                    <a:pt x="482600" y="546100"/>
                    <a:pt x="406400" y="584200"/>
                  </a:cubicBezTo>
                  <a:cubicBezTo>
                    <a:pt x="317500" y="647700"/>
                    <a:pt x="228600" y="723900"/>
                    <a:pt x="76200" y="774700"/>
                  </a:cubicBezTo>
                  <a:cubicBezTo>
                    <a:pt x="25400" y="812800"/>
                    <a:pt x="0" y="812800"/>
                    <a:pt x="0" y="927100"/>
                  </a:cubicBezTo>
                  <a:cubicBezTo>
                    <a:pt x="0" y="1041400"/>
                    <a:pt x="12700" y="1028700"/>
                    <a:pt x="12700" y="1028700"/>
                  </a:cubicBezTo>
                  <a:cubicBezTo>
                    <a:pt x="12700" y="1028700"/>
                    <a:pt x="12700" y="1092200"/>
                    <a:pt x="177800" y="1054100"/>
                  </a:cubicBezTo>
                  <a:cubicBezTo>
                    <a:pt x="342903" y="1016013"/>
                    <a:pt x="419100" y="990600"/>
                    <a:pt x="419100" y="990600"/>
                  </a:cubicBezTo>
                  <a:lnTo>
                    <a:pt x="419100" y="2171700"/>
                  </a:lnTo>
                  <a:lnTo>
                    <a:pt x="419100" y="3022600"/>
                  </a:lnTo>
                  <a:lnTo>
                    <a:pt x="419100" y="3213100"/>
                  </a:lnTo>
                  <a:cubicBezTo>
                    <a:pt x="419100" y="3213100"/>
                    <a:pt x="444500" y="3314700"/>
                    <a:pt x="215900" y="3365500"/>
                  </a:cubicBezTo>
                  <a:cubicBezTo>
                    <a:pt x="190500" y="3378200"/>
                    <a:pt x="190500" y="3403600"/>
                    <a:pt x="190500" y="3454400"/>
                  </a:cubicBezTo>
                  <a:cubicBezTo>
                    <a:pt x="190500" y="3505200"/>
                    <a:pt x="190500" y="3581400"/>
                    <a:pt x="190500" y="3581400"/>
                  </a:cubicBezTo>
                  <a:cubicBezTo>
                    <a:pt x="190500" y="3581400"/>
                    <a:pt x="165100" y="3657600"/>
                    <a:pt x="279400" y="3657600"/>
                  </a:cubicBezTo>
                  <a:cubicBezTo>
                    <a:pt x="330200" y="3657600"/>
                    <a:pt x="344678" y="3656584"/>
                    <a:pt x="352933" y="365544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2907049" y="3495675"/>
            <a:ext cx="256502" cy="355600"/>
            <a:chOff x="3262468" y="1155618"/>
            <a:chExt cx="1374117" cy="1905000"/>
          </a:xfrm>
        </p:grpSpPr>
        <p:sp>
          <p:nvSpPr>
            <p:cNvPr id="75" name="任意多边形: 形状 6"/>
            <p:cNvSpPr/>
            <p:nvPr>
              <p:custDataLst>
                <p:tags r:id="rId5"/>
              </p:custDataLst>
            </p:nvPr>
          </p:nvSpPr>
          <p:spPr>
            <a:xfrm>
              <a:off x="3262468" y="1156762"/>
              <a:ext cx="1374117" cy="1903856"/>
            </a:xfrm>
            <a:custGeom>
              <a:avLst/>
              <a:gdLst/>
              <a:ahLst/>
              <a:cxnLst/>
              <a:rect l="0" t="0" r="0" b="0"/>
              <a:pathLst>
                <a:path w="2745487" h="3803905">
                  <a:moveTo>
                    <a:pt x="2261235" y="2882773"/>
                  </a:moveTo>
                  <a:lnTo>
                    <a:pt x="2089658" y="3270377"/>
                  </a:lnTo>
                  <a:lnTo>
                    <a:pt x="1880235" y="3700399"/>
                  </a:lnTo>
                  <a:lnTo>
                    <a:pt x="1835658" y="3767201"/>
                  </a:lnTo>
                  <a:cubicBezTo>
                    <a:pt x="1835658" y="3767201"/>
                    <a:pt x="1825625" y="3803904"/>
                    <a:pt x="1715389" y="3773932"/>
                  </a:cubicBezTo>
                  <a:cubicBezTo>
                    <a:pt x="1605153" y="3743833"/>
                    <a:pt x="1066038" y="3596894"/>
                    <a:pt x="1066038" y="3596894"/>
                  </a:cubicBezTo>
                  <a:lnTo>
                    <a:pt x="0" y="3306191"/>
                  </a:lnTo>
                  <a:lnTo>
                    <a:pt x="143637" y="2779268"/>
                  </a:lnTo>
                  <a:cubicBezTo>
                    <a:pt x="143637" y="2779268"/>
                    <a:pt x="172593" y="2721356"/>
                    <a:pt x="238252" y="2673477"/>
                  </a:cubicBezTo>
                  <a:cubicBezTo>
                    <a:pt x="303911" y="2625599"/>
                    <a:pt x="491109" y="2518664"/>
                    <a:pt x="491109" y="2518664"/>
                  </a:cubicBezTo>
                  <a:lnTo>
                    <a:pt x="731647" y="2360422"/>
                  </a:lnTo>
                  <a:lnTo>
                    <a:pt x="1094740" y="2090801"/>
                  </a:lnTo>
                  <a:cubicBezTo>
                    <a:pt x="1094740" y="2090801"/>
                    <a:pt x="1483487" y="1775587"/>
                    <a:pt x="1538097" y="1671955"/>
                  </a:cubicBezTo>
                  <a:cubicBezTo>
                    <a:pt x="1592706" y="1568323"/>
                    <a:pt x="1663954" y="1548257"/>
                    <a:pt x="1812036" y="1101598"/>
                  </a:cubicBezTo>
                  <a:cubicBezTo>
                    <a:pt x="1812036" y="1101598"/>
                    <a:pt x="1904492" y="810895"/>
                    <a:pt x="1913382" y="681609"/>
                  </a:cubicBezTo>
                  <a:cubicBezTo>
                    <a:pt x="1922272" y="552450"/>
                    <a:pt x="1929003" y="527939"/>
                    <a:pt x="1905635" y="468884"/>
                  </a:cubicBezTo>
                  <a:cubicBezTo>
                    <a:pt x="1882267" y="409830"/>
                    <a:pt x="1825371" y="328549"/>
                    <a:pt x="1711833" y="310770"/>
                  </a:cubicBezTo>
                  <a:cubicBezTo>
                    <a:pt x="1598168" y="292989"/>
                    <a:pt x="1591564" y="317500"/>
                    <a:pt x="1591564" y="317500"/>
                  </a:cubicBezTo>
                  <a:cubicBezTo>
                    <a:pt x="1591564" y="317500"/>
                    <a:pt x="1480185" y="339725"/>
                    <a:pt x="1454531" y="530225"/>
                  </a:cubicBezTo>
                  <a:cubicBezTo>
                    <a:pt x="1436751" y="643890"/>
                    <a:pt x="1408938" y="939039"/>
                    <a:pt x="1265174" y="1031495"/>
                  </a:cubicBezTo>
                  <a:cubicBezTo>
                    <a:pt x="1230630" y="1061593"/>
                    <a:pt x="1170559" y="1137286"/>
                    <a:pt x="1004570" y="1118362"/>
                  </a:cubicBezTo>
                  <a:cubicBezTo>
                    <a:pt x="967867" y="1108330"/>
                    <a:pt x="915416" y="1107186"/>
                    <a:pt x="851916" y="1050417"/>
                  </a:cubicBezTo>
                  <a:cubicBezTo>
                    <a:pt x="830707" y="1031494"/>
                    <a:pt x="703707" y="917829"/>
                    <a:pt x="752729" y="641604"/>
                  </a:cubicBezTo>
                  <a:cubicBezTo>
                    <a:pt x="766064" y="592582"/>
                    <a:pt x="830707" y="307467"/>
                    <a:pt x="1161542" y="108077"/>
                  </a:cubicBezTo>
                  <a:cubicBezTo>
                    <a:pt x="1192784" y="90297"/>
                    <a:pt x="1326388" y="34544"/>
                    <a:pt x="1409954" y="17780"/>
                  </a:cubicBezTo>
                  <a:cubicBezTo>
                    <a:pt x="1493519" y="1016"/>
                    <a:pt x="1730756" y="0"/>
                    <a:pt x="1865502" y="36703"/>
                  </a:cubicBezTo>
                  <a:cubicBezTo>
                    <a:pt x="1902206" y="46736"/>
                    <a:pt x="2040381" y="71247"/>
                    <a:pt x="2235326" y="177038"/>
                  </a:cubicBezTo>
                  <a:cubicBezTo>
                    <a:pt x="2268727" y="199263"/>
                    <a:pt x="2302129" y="221615"/>
                    <a:pt x="2302129" y="221615"/>
                  </a:cubicBezTo>
                  <a:cubicBezTo>
                    <a:pt x="2302129" y="221615"/>
                    <a:pt x="2453639" y="341884"/>
                    <a:pt x="2480310" y="388747"/>
                  </a:cubicBezTo>
                  <a:cubicBezTo>
                    <a:pt x="2489200" y="404368"/>
                    <a:pt x="2646299" y="552450"/>
                    <a:pt x="2686431" y="839852"/>
                  </a:cubicBezTo>
                  <a:cubicBezTo>
                    <a:pt x="2688717" y="879984"/>
                    <a:pt x="2745486" y="1106044"/>
                    <a:pt x="2615184" y="1439165"/>
                  </a:cubicBezTo>
                  <a:cubicBezTo>
                    <a:pt x="2608453" y="1463675"/>
                    <a:pt x="2536063" y="1680846"/>
                    <a:pt x="2272157" y="1924813"/>
                  </a:cubicBezTo>
                  <a:cubicBezTo>
                    <a:pt x="2206498" y="1972692"/>
                    <a:pt x="2049399" y="2114170"/>
                    <a:pt x="1695196" y="2254505"/>
                  </a:cubicBezTo>
                  <a:cubicBezTo>
                    <a:pt x="1561592" y="2310258"/>
                    <a:pt x="1082548" y="2521839"/>
                    <a:pt x="1082548" y="2521839"/>
                  </a:cubicBezTo>
                  <a:cubicBezTo>
                    <a:pt x="1082548" y="2521839"/>
                    <a:pt x="628142" y="2740152"/>
                    <a:pt x="605790" y="2773553"/>
                  </a:cubicBezTo>
                  <a:cubicBezTo>
                    <a:pt x="703834" y="2800224"/>
                    <a:pt x="1340993" y="2973959"/>
                    <a:pt x="1340993" y="2973959"/>
                  </a:cubicBezTo>
                  <a:lnTo>
                    <a:pt x="1684020" y="3067558"/>
                  </a:lnTo>
                  <a:cubicBezTo>
                    <a:pt x="1684020" y="3067558"/>
                    <a:pt x="1803146" y="3113278"/>
                    <a:pt x="1876679" y="2988437"/>
                  </a:cubicBezTo>
                  <a:cubicBezTo>
                    <a:pt x="1950212" y="2863723"/>
                    <a:pt x="1980311" y="2753360"/>
                    <a:pt x="2066036" y="2776855"/>
                  </a:cubicBezTo>
                  <a:cubicBezTo>
                    <a:pt x="2152015" y="2800350"/>
                    <a:pt x="2253361" y="2814828"/>
                    <a:pt x="2261235" y="28827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"/>
            <p:cNvSpPr/>
            <p:nvPr>
              <p:custDataLst>
                <p:tags r:id="rId6"/>
              </p:custDataLst>
            </p:nvPr>
          </p:nvSpPr>
          <p:spPr>
            <a:xfrm>
              <a:off x="3369890" y="1155618"/>
              <a:ext cx="1036086" cy="1830631"/>
            </a:xfrm>
            <a:custGeom>
              <a:avLst/>
              <a:gdLst/>
              <a:ahLst/>
              <a:cxnLst/>
              <a:rect l="0" t="0" r="0" b="0"/>
              <a:pathLst>
                <a:path w="2070101" h="3657601">
                  <a:moveTo>
                    <a:pt x="2070100" y="2654300"/>
                  </a:moveTo>
                  <a:lnTo>
                    <a:pt x="2006600" y="3073400"/>
                  </a:lnTo>
                  <a:lnTo>
                    <a:pt x="1917700" y="3543300"/>
                  </a:lnTo>
                  <a:lnTo>
                    <a:pt x="1892300" y="3619500"/>
                  </a:lnTo>
                  <a:cubicBezTo>
                    <a:pt x="1892300" y="3619500"/>
                    <a:pt x="1892300" y="3657600"/>
                    <a:pt x="1778000" y="3657600"/>
                  </a:cubicBezTo>
                  <a:cubicBezTo>
                    <a:pt x="1663700" y="3657600"/>
                    <a:pt x="1104900" y="3657600"/>
                    <a:pt x="1104900" y="3657600"/>
                  </a:cubicBezTo>
                  <a:lnTo>
                    <a:pt x="0" y="3657600"/>
                  </a:lnTo>
                  <a:lnTo>
                    <a:pt x="0" y="3111500"/>
                  </a:lnTo>
                  <a:cubicBezTo>
                    <a:pt x="0" y="3111500"/>
                    <a:pt x="12700" y="3048000"/>
                    <a:pt x="63500" y="2984500"/>
                  </a:cubicBezTo>
                  <a:cubicBezTo>
                    <a:pt x="114300" y="2921000"/>
                    <a:pt x="266700" y="2768600"/>
                    <a:pt x="266700" y="2768600"/>
                  </a:cubicBezTo>
                  <a:lnTo>
                    <a:pt x="457200" y="2552700"/>
                  </a:lnTo>
                  <a:lnTo>
                    <a:pt x="736600" y="2197100"/>
                  </a:lnTo>
                  <a:cubicBezTo>
                    <a:pt x="736600" y="2197100"/>
                    <a:pt x="1028700" y="1790700"/>
                    <a:pt x="1054100" y="1676400"/>
                  </a:cubicBezTo>
                  <a:cubicBezTo>
                    <a:pt x="1079502" y="1562101"/>
                    <a:pt x="1143000" y="1524000"/>
                    <a:pt x="1168400" y="1054100"/>
                  </a:cubicBezTo>
                  <a:cubicBezTo>
                    <a:pt x="1168400" y="1054100"/>
                    <a:pt x="1181100" y="749300"/>
                    <a:pt x="1155700" y="622300"/>
                  </a:cubicBezTo>
                  <a:cubicBezTo>
                    <a:pt x="1130300" y="495300"/>
                    <a:pt x="1130300" y="469900"/>
                    <a:pt x="1092200" y="419100"/>
                  </a:cubicBezTo>
                  <a:cubicBezTo>
                    <a:pt x="1054100" y="368300"/>
                    <a:pt x="977900" y="304800"/>
                    <a:pt x="863600" y="317500"/>
                  </a:cubicBezTo>
                  <a:cubicBezTo>
                    <a:pt x="749300" y="330200"/>
                    <a:pt x="749300" y="355600"/>
                    <a:pt x="749300" y="355600"/>
                  </a:cubicBezTo>
                  <a:cubicBezTo>
                    <a:pt x="749300" y="355600"/>
                    <a:pt x="647700" y="406400"/>
                    <a:pt x="673100" y="596900"/>
                  </a:cubicBezTo>
                  <a:cubicBezTo>
                    <a:pt x="685800" y="711200"/>
                    <a:pt x="736600" y="1003300"/>
                    <a:pt x="622300" y="1130300"/>
                  </a:cubicBezTo>
                  <a:cubicBezTo>
                    <a:pt x="596900" y="1168400"/>
                    <a:pt x="558800" y="1257300"/>
                    <a:pt x="393700" y="1282700"/>
                  </a:cubicBezTo>
                  <a:cubicBezTo>
                    <a:pt x="355600" y="1282700"/>
                    <a:pt x="304800" y="1295400"/>
                    <a:pt x="228600" y="1257300"/>
                  </a:cubicBezTo>
                  <a:cubicBezTo>
                    <a:pt x="203200" y="1244600"/>
                    <a:pt x="50800" y="1168400"/>
                    <a:pt x="25400" y="889000"/>
                  </a:cubicBezTo>
                  <a:cubicBezTo>
                    <a:pt x="25400" y="838200"/>
                    <a:pt x="12700" y="546100"/>
                    <a:pt x="279400" y="266700"/>
                  </a:cubicBezTo>
                  <a:cubicBezTo>
                    <a:pt x="304800" y="241300"/>
                    <a:pt x="419100" y="152400"/>
                    <a:pt x="495300" y="114300"/>
                  </a:cubicBezTo>
                  <a:cubicBezTo>
                    <a:pt x="571497" y="76193"/>
                    <a:pt x="800100" y="12700"/>
                    <a:pt x="939800" y="12700"/>
                  </a:cubicBezTo>
                  <a:cubicBezTo>
                    <a:pt x="977900" y="12700"/>
                    <a:pt x="1117600" y="0"/>
                    <a:pt x="1333500" y="50800"/>
                  </a:cubicBezTo>
                  <a:cubicBezTo>
                    <a:pt x="1371600" y="63500"/>
                    <a:pt x="1409700" y="76200"/>
                    <a:pt x="1409700" y="76200"/>
                  </a:cubicBezTo>
                  <a:cubicBezTo>
                    <a:pt x="1409700" y="76200"/>
                    <a:pt x="1587500" y="152400"/>
                    <a:pt x="1625600" y="190500"/>
                  </a:cubicBezTo>
                  <a:cubicBezTo>
                    <a:pt x="1638300" y="203200"/>
                    <a:pt x="1828800" y="304800"/>
                    <a:pt x="1943100" y="571500"/>
                  </a:cubicBezTo>
                  <a:cubicBezTo>
                    <a:pt x="1955800" y="609600"/>
                    <a:pt x="2070100" y="812800"/>
                    <a:pt x="2032000" y="1168400"/>
                  </a:cubicBezTo>
                  <a:cubicBezTo>
                    <a:pt x="2032000" y="1193800"/>
                    <a:pt x="2019300" y="1422400"/>
                    <a:pt x="1828800" y="1727200"/>
                  </a:cubicBezTo>
                  <a:cubicBezTo>
                    <a:pt x="1778000" y="1790700"/>
                    <a:pt x="1663700" y="1968500"/>
                    <a:pt x="1358900" y="2197100"/>
                  </a:cubicBezTo>
                  <a:cubicBezTo>
                    <a:pt x="1244600" y="2286000"/>
                    <a:pt x="838200" y="2616200"/>
                    <a:pt x="838200" y="2616200"/>
                  </a:cubicBezTo>
                  <a:cubicBezTo>
                    <a:pt x="838200" y="2616200"/>
                    <a:pt x="457200" y="2946400"/>
                    <a:pt x="444500" y="2984500"/>
                  </a:cubicBezTo>
                  <a:cubicBezTo>
                    <a:pt x="546100" y="2984500"/>
                    <a:pt x="1206500" y="2984500"/>
                    <a:pt x="1206500" y="2984500"/>
                  </a:cubicBezTo>
                  <a:lnTo>
                    <a:pt x="1562100" y="2984500"/>
                  </a:lnTo>
                  <a:cubicBezTo>
                    <a:pt x="1562100" y="2984500"/>
                    <a:pt x="1689100" y="2997200"/>
                    <a:pt x="1727200" y="2857500"/>
                  </a:cubicBezTo>
                  <a:cubicBezTo>
                    <a:pt x="1765312" y="2717803"/>
                    <a:pt x="1765300" y="2603500"/>
                    <a:pt x="1854200" y="2603500"/>
                  </a:cubicBezTo>
                  <a:cubicBezTo>
                    <a:pt x="1943100" y="2603500"/>
                    <a:pt x="2044700" y="2590800"/>
                    <a:pt x="2070100" y="26543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PA_矩形 3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8"/>
            </p:custDataLst>
          </p:nvPr>
        </p:nvGrpSpPr>
        <p:grpSpPr>
          <a:xfrm>
            <a:off x="643777" y="780959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7" name="文本框 76"/>
          <p:cNvSpPr txBox="1"/>
          <p:nvPr>
            <p:custDataLst>
              <p:tags r:id="rId9"/>
            </p:custDataLst>
          </p:nvPr>
        </p:nvSpPr>
        <p:spPr>
          <a:xfrm>
            <a:off x="3757295" y="2520315"/>
            <a:ext cx="8010525" cy="143510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2019 你进步了吗？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2020 你迷茫了吗？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公司技术框架落后，工作主要</a:t>
            </a:r>
            <a:endParaRPr lang="zh-CN" altLang="en-US"/>
          </a:p>
          <a:p>
            <a:r>
              <a:rPr lang="zh-CN" altLang="en-US"/>
              <a:t>是堆砌业务，没有机会接触底层技术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一直待在中小型公司或者外包公司，想去</a:t>
            </a:r>
            <a:r>
              <a:rPr lang="en-US" altLang="zh-CN"/>
              <a:t>BAT</a:t>
            </a:r>
            <a:r>
              <a:rPr lang="zh-CN" altLang="en-US"/>
              <a:t>等一线互联网公司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掌握的技术与工作年限严重不匹配，技术能力无法胜任目前工作岗位，或者无法通过</a:t>
            </a:r>
            <a:r>
              <a:rPr lang="en-US" altLang="zh-CN"/>
              <a:t>BAT</a:t>
            </a:r>
            <a:r>
              <a:rPr lang="zh-CN" altLang="en-US"/>
              <a:t>等一线互联网公司的面试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Android</a:t>
            </a:r>
            <a:r>
              <a:rPr lang="zh-CN" altLang="en-US"/>
              <a:t>技术栈太多，不知道该学哪些，看书看博客效率太低，没人指导很迷茫，刚学完的技术很快就遗忘了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技术栈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50950" y="2005965"/>
            <a:ext cx="3827145" cy="10547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深入理解</a:t>
            </a:r>
            <a:r>
              <a:rPr lang="en-US" altLang="zh-CN" sz="2800"/>
              <a:t>Java</a:t>
            </a:r>
            <a:r>
              <a:rPr lang="zh-CN" altLang="en-US" sz="2800"/>
              <a:t>语言</a:t>
            </a:r>
            <a:endParaRPr lang="zh-CN" altLang="en-US" sz="2800"/>
          </a:p>
          <a:p>
            <a:pPr algn="ctr"/>
            <a:r>
              <a:rPr lang="zh-CN" altLang="en-US" sz="2800"/>
              <a:t>筑基</a:t>
            </a:r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6711950" y="1937385"/>
            <a:ext cx="3827145" cy="10547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/>
              <a:t>Android</a:t>
            </a:r>
            <a:r>
              <a:rPr lang="zh-CN" altLang="en-US" sz="2800"/>
              <a:t>开发框架体系</a:t>
            </a:r>
            <a:endParaRPr lang="zh-CN" altLang="en-US" sz="2800"/>
          </a:p>
          <a:p>
            <a:pPr algn="ctr"/>
            <a:r>
              <a:rPr lang="zh-CN" altLang="en-US" sz="2800"/>
              <a:t>结丹</a:t>
            </a:r>
            <a:endParaRPr lang="zh-CN" altLang="en-US" sz="2800"/>
          </a:p>
        </p:txBody>
      </p:sp>
      <p:sp>
        <p:nvSpPr>
          <p:cNvPr id="9" name="矩形 8"/>
          <p:cNvSpPr/>
          <p:nvPr/>
        </p:nvSpPr>
        <p:spPr>
          <a:xfrm>
            <a:off x="1250950" y="3866515"/>
            <a:ext cx="3827145" cy="10547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性能优化，</a:t>
            </a:r>
            <a:r>
              <a:rPr lang="en-US" altLang="zh-CN" sz="2800"/>
              <a:t>NDK</a:t>
            </a:r>
            <a:r>
              <a:rPr lang="zh-CN" altLang="en-US" sz="2800"/>
              <a:t>，算法</a:t>
            </a:r>
            <a:r>
              <a:rPr lang="en-US" altLang="zh-CN" sz="2800"/>
              <a:t> </a:t>
            </a:r>
            <a:endParaRPr lang="zh-CN" altLang="en-US" sz="2800"/>
          </a:p>
          <a:p>
            <a:pPr algn="ctr"/>
            <a:r>
              <a:rPr lang="zh-CN" altLang="en-US" sz="2800"/>
              <a:t>元婴</a:t>
            </a:r>
            <a:endParaRPr lang="zh-CN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6711950" y="3956050"/>
            <a:ext cx="3827145" cy="105473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移动系统架构师</a:t>
            </a:r>
            <a:endParaRPr lang="zh-CN" altLang="en-US" sz="2800"/>
          </a:p>
          <a:p>
            <a:pPr algn="ctr"/>
            <a:r>
              <a:rPr lang="zh-CN" altLang="en-US" sz="2800"/>
              <a:t>化神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77" y="55642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3984595" cy="375746"/>
            <a:chOff x="4121722" y="5733166"/>
            <a:chExt cx="398459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49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u="heavy">
                <a:solidFill>
                  <a:srgbClr val="10263C"/>
                </a:solidFill>
                <a:ea typeface="微软雅黑" panose="020B0503020204020204" pitchFamily="34" charset="-122"/>
              </a:rPr>
              <a:t>我们是什么人</a:t>
            </a:r>
            <a:endParaRPr lang="zh-CN" altLang="en-US" sz="2400" u="heavy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圆角矩形 2"/>
          <p:cNvSpPr/>
          <p:nvPr/>
        </p:nvSpPr>
        <p:spPr>
          <a:xfrm>
            <a:off x="1418590" y="2839085"/>
            <a:ext cx="2063115" cy="10417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5905" y="3037840"/>
            <a:ext cx="1812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52%</a:t>
            </a:r>
            <a:r>
              <a:rPr lang="zh-CN" altLang="en-US"/>
              <a:t>的人没有写过自定义</a:t>
            </a:r>
            <a:r>
              <a:rPr lang="en-US" altLang="zh-CN"/>
              <a:t>View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4328160" y="2842895"/>
            <a:ext cx="2063115" cy="10417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78350" y="3041015"/>
            <a:ext cx="1812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62%</a:t>
            </a:r>
            <a:r>
              <a:rPr lang="zh-CN" altLang="en-US"/>
              <a:t>不知道</a:t>
            </a:r>
            <a:r>
              <a:rPr lang="en-US"/>
              <a:t>MeasureSpec</a:t>
            </a:r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7553960" y="2842895"/>
            <a:ext cx="2063115" cy="10417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16825" y="2894330"/>
            <a:ext cx="19373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92%</a:t>
            </a:r>
            <a:r>
              <a:rPr lang="zh-CN" altLang="en-US"/>
              <a:t>没有看过</a:t>
            </a:r>
            <a:endParaRPr lang="zh-CN" altLang="en-US"/>
          </a:p>
          <a:p>
            <a:r>
              <a:rPr lang="en-US" altLang="zh-CN"/>
              <a:t>View/ViewGroup</a:t>
            </a:r>
            <a:r>
              <a:rPr lang="zh-CN" altLang="en-US"/>
              <a:t>源码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85240" y="5835650"/>
            <a:ext cx="6960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结论</a:t>
            </a:r>
            <a:r>
              <a:rPr lang="zh-CN" altLang="en-US"/>
              <a:t>：</a:t>
            </a:r>
            <a:r>
              <a:rPr lang="zh-CN" alt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我们的问题很严重，几乎都在使用别人的代码构建自己的</a:t>
            </a:r>
            <a:r>
              <a:rPr lang="en-US" altLang="zh-CN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app</a:t>
            </a:r>
            <a:endParaRPr lang="en-US" altLang="zh-CN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p:transition>
    <p:strips dir="r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的层级结构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495" y="1458595"/>
            <a:ext cx="5534025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自定义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View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的绘制流程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2620" y="-62230"/>
            <a:ext cx="6156960" cy="698246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自定义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View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的绘制流程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555" y="1584325"/>
            <a:ext cx="1371600" cy="32575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40785" y="1584325"/>
            <a:ext cx="1794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测量</a:t>
            </a:r>
            <a:r>
              <a:rPr lang="en-US" altLang="zh-CN"/>
              <a:t>View</a:t>
            </a:r>
            <a:r>
              <a:rPr lang="zh-CN" altLang="en-US"/>
              <a:t>的大小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746500" y="3028950"/>
            <a:ext cx="1794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确定子</a:t>
            </a:r>
            <a:r>
              <a:rPr lang="en-US" altLang="zh-CN"/>
              <a:t>View</a:t>
            </a:r>
            <a:r>
              <a:rPr lang="zh-CN" altLang="en-US"/>
              <a:t>布局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60800" y="445770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实际绘制内容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991995" y="1768475"/>
            <a:ext cx="16383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2030095" y="3213100"/>
            <a:ext cx="16383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108200" y="4641850"/>
            <a:ext cx="16383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175385"/>
            <a:ext cx="5818505" cy="38436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3555" y="5646420"/>
            <a:ext cx="60826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所以，自定义</a:t>
            </a:r>
            <a:r>
              <a:rPr lang="en-US" altLang="zh-CN"/>
              <a:t>View</a:t>
            </a:r>
            <a:r>
              <a:rPr lang="zh-CN" altLang="en-US"/>
              <a:t>主要是实现 </a:t>
            </a:r>
            <a:r>
              <a:rPr lang="en-US" altLang="zh-CN"/>
              <a:t>onMeasure + onDraw</a:t>
            </a:r>
            <a:endParaRPr lang="en-US" altLang="zh-CN"/>
          </a:p>
          <a:p>
            <a:r>
              <a:rPr lang="en-US" altLang="zh-CN"/>
              <a:t>           </a:t>
            </a:r>
            <a:r>
              <a:rPr lang="zh-CN" altLang="en-US"/>
              <a:t>自定义</a:t>
            </a:r>
            <a:r>
              <a:rPr lang="en-US" altLang="zh-CN"/>
              <a:t>ViewGroup</a:t>
            </a:r>
            <a:r>
              <a:rPr lang="zh-CN" altLang="en-US"/>
              <a:t>主要是实现</a:t>
            </a:r>
            <a:r>
              <a:rPr lang="en-US" altLang="zh-CN"/>
              <a:t>onMeasure + onLayout</a:t>
            </a:r>
            <a:endParaRPr lang="en-US" altLang="zh-CN"/>
          </a:p>
        </p:txBody>
      </p:sp>
    </p:spTree>
  </p:cSld>
  <p:clrMapOvr>
    <a:masterClrMapping/>
  </p:clrMapOvr>
  <p:transition>
    <p:strips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自定义控件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6`PV`4KIB4PF6]2F)LJS}P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" y="1292860"/>
            <a:ext cx="7486650" cy="316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PA" val="v4.1.3"/>
</p:tagLst>
</file>

<file path=ppt/tags/tag108.xml><?xml version="1.0" encoding="utf-8"?>
<p:tagLst xmlns:p="http://schemas.openxmlformats.org/presentationml/2006/main">
  <p:tag name="PA" val="v4.1.3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10.xml><?xml version="1.0" encoding="utf-8"?>
<p:tagLst xmlns:p="http://schemas.openxmlformats.org/presentationml/2006/main">
  <p:tag name="PA" val="v4.1.3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PA" val="v4.1.3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PA" val="v4.1.3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PA" val="v4.1.3"/>
</p:tagLst>
</file>

<file path=ppt/tags/tag119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20.xml><?xml version="1.0" encoding="utf-8"?>
<p:tagLst xmlns:p="http://schemas.openxmlformats.org/presentationml/2006/main">
  <p:tag name="PA" val="v4.1.3"/>
</p:tagLst>
</file>

<file path=ppt/tags/tag121.xml><?xml version="1.0" encoding="utf-8"?>
<p:tagLst xmlns:p="http://schemas.openxmlformats.org/presentationml/2006/main">
  <p:tag name="KSO_WM_DOC_GUID" val="{ebae741e-f6be-4508-b345-b70f422bb642}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KSO_WM_SLIDE_ITEM_CNT" val="4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KSO_WM_SLIDE_ITEM_CNT" val="4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KSO_WM_SLIDE_ITEM_CNT" val="4"/>
</p:tagLst>
</file>

<file path=ppt/tags/tag38.xml><?xml version="1.0" encoding="utf-8"?>
<p:tagLst xmlns:p="http://schemas.openxmlformats.org/presentationml/2006/main">
  <p:tag name="KSO_WM_SLIDE_ITEM_CNT" val="4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KSO_WM_UNIT_TABLE_BEAUTIFY" val="smartTable{4080c350-a4ea-42dc-9389-bc1a8882a35b}"/>
</p:tagLst>
</file>

<file path=ppt/tags/tag42.xml><?xml version="1.0" encoding="utf-8"?>
<p:tagLst xmlns:p="http://schemas.openxmlformats.org/presentationml/2006/main">
  <p:tag name="KSO_WM_SLIDE_ITEM_CNT" val="4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KSO_WM_UNIT_TABLE_BEAUTIFY" val="smartTable{43a8f617-0a35-4d00-a210-9e1ee80ee731}"/>
</p:tagLst>
</file>

<file path=ppt/tags/tag46.xml><?xml version="1.0" encoding="utf-8"?>
<p:tagLst xmlns:p="http://schemas.openxmlformats.org/presentationml/2006/main">
  <p:tag name="KSO_WM_SLIDE_ITEM_CNT" val="4"/>
</p:tagLst>
</file>

<file path=ppt/tags/tag47.xml><?xml version="1.0" encoding="utf-8"?>
<p:tagLst xmlns:p="http://schemas.openxmlformats.org/presentationml/2006/main">
  <p:tag name="KSO_WM_SLIDE_ITEM_CNT" val="4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KSO_WM_SLIDE_ITEM_CNT" val="4"/>
</p:tagLst>
</file>

<file path=ppt/tags/tag51.xml><?xml version="1.0" encoding="utf-8"?>
<p:tagLst xmlns:p="http://schemas.openxmlformats.org/presentationml/2006/main">
  <p:tag name="KSO_WM_SLIDE_ITEM_CNT" val="4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KSO_WM_SLIDE_ITEM_CNT" val="4"/>
</p:tagLst>
</file>

<file path=ppt/tags/tag55.xml><?xml version="1.0" encoding="utf-8"?>
<p:tagLst xmlns:p="http://schemas.openxmlformats.org/presentationml/2006/main">
  <p:tag name="KSO_WM_SLIDE_ITEM_CNT" val="4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KSO_WM_SLIDE_ITEM_CNT" val="4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KSO_WM_SLIDE_ITEM_CNT" val="4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KSO_WM_SLIDE_ITEM_CNT" val="4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KSO_WM_SLIDE_ITEM_CNT" val="4"/>
</p:tagLst>
</file>

<file path=ppt/tags/tag68.xml><?xml version="1.0" encoding="utf-8"?>
<p:tagLst xmlns:p="http://schemas.openxmlformats.org/presentationml/2006/main">
  <p:tag name="KSO_WM_SLIDE_ITEM_CNT" val="4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KSO_WM_SLIDE_ITEM_CNT" val="4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KSO_WM_SLIDE_ITEM_CNT" val="4"/>
</p:tagLst>
</file>

<file path=ppt/tags/tag75.xml><?xml version="1.0" encoding="utf-8"?>
<p:tagLst xmlns:p="http://schemas.openxmlformats.org/presentationml/2006/main">
  <p:tag name="KSO_WM_SLIDE_ITEM_CNT" val="4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4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ecd97787-aa1a-44f7-9cd0-d0d498a03a01}"/>
  <p:tag name="KSO_WM_UNIT_TEXTBOXSTYLE_INDEX" val="15"/>
  <p:tag name="KSO_WM_UNIT_TEXTBOXSTYLE_TYPE" val="MultPara"/>
</p:tagLst>
</file>

<file path=ppt/tags/tag79.xml><?xml version="1.0" encoding="utf-8"?>
<p:tagLst xmlns:p="http://schemas.openxmlformats.org/presentationml/2006/main">
  <p:tag name="KSO_WM_SLIDE_ITEM_CNT" val="4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KSO_WM_UNIT_TEXTBOXSTYLE_SHAPETYPE" val="1"/>
  <p:tag name="KSO_WM_UNIT_TEXTBOXSTYLE_ADJUSTLEFT" val="0_35.14552"/>
  <p:tag name="KSO_WM_UNIT_TEXTBOXSTYLE_ADJUSTTOP" val="0_282.0435"/>
  <p:tag name="KSO_WM_UNIT_TEXTBOXSTYLE_DECORATEINDEX" val="1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mixed20202549_1*i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</p:tagLst>
</file>

<file path=ppt/tags/tag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037*5400*0*0"/>
  <p:tag name="KSO_WM_UNIT_MEDIACOVER_STYLEID" val="13"/>
  <p:tag name="KSO_WM_UNIT_MEDIACOVER_TEXTSTATE" val="1"/>
  <p:tag name="KSO_WM_UNIT_MEDIACOVER_BTN_POS" val="c"/>
  <p:tag name="KSO_WM_UNIT_MEDIACOVER_BTN_STYLE" val="ee0bc779c1f3d7f3e90c96344320e69a"/>
  <p:tag name="KSO_WM_UNIT_MEDIACOVER_TEXTPOS_REL" val="video"/>
  <p:tag name="KSO_WM_UNIT_MEDIACOVER_TEXT_REL_VIDEOPOS" val="lt"/>
  <p:tag name="KSO_WM_UNIT_MEDIACOVER_FONTSIZE" val="24"/>
  <p:tag name="KSO_WM_UNIT_MEDIACOVER_TEXTRECT" val="154*154*1980*654"/>
  <p:tag name="KSO_WM_UNIT_MEDIACOVER_TEXT_REL_BTNPOS" val="r"/>
  <p:tag name="KSO_WM_UNIT_MEDIACOVER_TEXTPOS_DIST" val="10"/>
  <p:tag name="KSO_WM_UNIT_MEDIACOVER_RGB" val="8383EB"/>
  <p:tag name="KSO_WM_UNIT_MEDIACOVER_TRANSPARENCY" val="0.2"/>
  <p:tag name="KSO_WM_UNIT_MEDIACOVER_TEXT" val="今日头条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2"/>
  <p:tag name="KSO_WM_UNIT_ID" val="mixed20202549_1*i*2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3"/>
  <p:tag name="KSO_WM_UNIT_ID" val="mixed20202549_1*i*3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TEXTBOXSTYLE_SHAPETYPE" val="1"/>
  <p:tag name="KSO_WM_UNIT_TEXTBOXSTYLE_ADJUSTLEFT" val="0_191.6372"/>
  <p:tag name="KSO_WM_UNIT_TEXTBOXSTYLE_ADJUSTTOP" val="0_282.0435"/>
  <p:tag name="KSO_WM_UNIT_TEXTBOXSTYLE_DECORATEINDEX" val="2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4"/>
  <p:tag name="KSO_WM_UNIT_ID" val="mixed20202549_1*i*4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5"/>
  <p:tag name="KSO_WM_UNIT_ID" val="mixed20202549_1*i*5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6"/>
  <p:tag name="KSO_WM_UNIT_ID" val="mixed20202549_1*i*6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KSO_WM_UNIT_TEXTBOXSTYLE_SHAPETYPE" val="0"/>
  <p:tag name="KSO_WM_UNIT_TEXTBOXSTYLE_TEMPLATETYPE" val="9"/>
  <p:tag name="KSO_WM_UNIT_PRESET_TEXT" val="我们能实现，图文排版，让我们能实现，图文排版，让图图片&#13;您的正文已经经简明扼要，字字珠玑。&#13;您的正文已经经简明扼要，字字珠玑。&#13;您的正文已经经简明扼要，字字珠玑。&#13;您的正文已经经简明扼要，字字珠玑。&#13;我们能实现，图文排版，让我们能实现，图文排版，让图图片"/>
  <p:tag name="KSO_WM_UNIT_NOCLEAR" val="1"/>
  <p:tag name="KSO_WM_UNIT_SHOW_EDIT_AREA_INDICATION" val="0"/>
  <p:tag name="KSO_WM_UNIT_VALUE" val="2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f"/>
  <p:tag name="KSO_WM_UNIT_INDEX" val="1"/>
  <p:tag name="KSO_WM_UNIT_ID" val="mixed20202549_1*f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  <p:tag name="KSO_WM_UNIT_TEXTBOXSTYLE_TEMPLATEID" val="3139431"/>
  <p:tag name="KSO_WM_UNIT_TEXTBOXSTYLE_TYPE" val="8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5017</Words>
  <Application>WPS 演示</Application>
  <PresentationFormat>宽屏</PresentationFormat>
  <Paragraphs>566</Paragraphs>
  <Slides>52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71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方正兰亭超细黑简体</vt:lpstr>
      <vt:lpstr>黑体</vt:lpstr>
      <vt:lpstr>Arial Unicode MS</vt:lpstr>
      <vt:lpstr>Impact</vt:lpstr>
      <vt:lpstr>Broadway</vt:lpstr>
      <vt:lpstr>Segoe Print</vt:lpstr>
      <vt:lpstr>Segoe UI</vt:lpstr>
      <vt:lpstr>Gill Sans</vt:lpstr>
      <vt:lpstr>Roboto condensed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5169</cp:revision>
  <dcterms:created xsi:type="dcterms:W3CDTF">2016-08-30T15:34:00Z</dcterms:created>
  <dcterms:modified xsi:type="dcterms:W3CDTF">2020-02-06T10:36:48Z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